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44" y="6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8.png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Relationship Id="rId9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61838" y="2240211"/>
            <a:ext cx="3868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</a:rPr>
              <a:t>CHOSUN NAVI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1574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17920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9208379" y="4765655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20164237 </a:t>
            </a:r>
            <a:r>
              <a:rPr lang="ko-KR" altLang="en-US" sz="2400" dirty="0" err="1">
                <a:solidFill>
                  <a:schemeClr val="bg1"/>
                </a:solidFill>
              </a:rPr>
              <a:t>박천송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20164310 </a:t>
            </a:r>
            <a:r>
              <a:rPr lang="ko-KR" altLang="en-US" sz="2400" dirty="0">
                <a:solidFill>
                  <a:schemeClr val="bg1"/>
                </a:solidFill>
              </a:rPr>
              <a:t>정정현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20164320 </a:t>
            </a:r>
            <a:r>
              <a:rPr lang="ko-KR" altLang="en-US" sz="2400" dirty="0" err="1">
                <a:solidFill>
                  <a:schemeClr val="bg1"/>
                </a:solidFill>
              </a:rPr>
              <a:t>추연학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20174309 </a:t>
            </a:r>
            <a:r>
              <a:rPr lang="ko-KR" altLang="en-US" sz="2400" dirty="0">
                <a:solidFill>
                  <a:schemeClr val="bg1"/>
                </a:solidFill>
              </a:rPr>
              <a:t>최은지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8167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6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1452" y="710386"/>
            <a:ext cx="156793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CHOSUN</a:t>
            </a:r>
            <a:r>
              <a:rPr lang="ko-KR" altLang="en-US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NAVI PLAN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080" y="1314450"/>
            <a:ext cx="2973070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HY헤드라인M"/>
                <a:ea typeface="HY헤드라인M"/>
              </a:rPr>
              <a:t>사용 기술</a:t>
            </a:r>
            <a:endParaRPr lang="ko-KR" altLang="en-US" sz="2400">
              <a:latin typeface="HY헤드라인M"/>
              <a:ea typeface="HY헤드라인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2080" y="1776115"/>
            <a:ext cx="155384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000" r="14930" b="-160"/>
          <a:stretch>
            <a:fillRect/>
          </a:stretch>
        </p:blipFill>
        <p:spPr>
          <a:xfrm>
            <a:off x="10160596" y="2065347"/>
            <a:ext cx="1355106" cy="120327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63149" y="1962709"/>
            <a:ext cx="47625" cy="429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3475" y="3429000"/>
            <a:ext cx="2097246" cy="12377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2277" y="4875791"/>
            <a:ext cx="2960505" cy="1081441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4709094" y="1962709"/>
            <a:ext cx="47625" cy="429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1170" y="1821835"/>
            <a:ext cx="1710532" cy="1710532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5309" y="2049264"/>
            <a:ext cx="2816089" cy="1160660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4172" y="3116457"/>
            <a:ext cx="2988086" cy="1796664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6215" y="5044404"/>
            <a:ext cx="2669170" cy="1188790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54790" y="2097305"/>
            <a:ext cx="2644369" cy="2301439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10"/>
          <a:srcRect l="9060" t="19250" r="16470" b="15790"/>
          <a:stretch>
            <a:fillRect/>
          </a:stretch>
        </p:blipFill>
        <p:spPr>
          <a:xfrm>
            <a:off x="5048107" y="4545251"/>
            <a:ext cx="2583255" cy="1253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484704" y="712863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223E57-2517-4110-81E7-5F343C2F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35" y="2027350"/>
            <a:ext cx="8572500" cy="45133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02040C-BAEE-47C3-B6AC-539BFF077C14}"/>
              </a:ext>
            </a:extLst>
          </p:cNvPr>
          <p:cNvSpPr txBox="1"/>
          <p:nvPr/>
        </p:nvSpPr>
        <p:spPr>
          <a:xfrm>
            <a:off x="339536" y="1264666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목적지 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BB6D63-846E-4A59-8943-CF7DB14BAB7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702329" y="70969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97472-C757-41FF-A4BB-769B2F74A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" t="4722" r="1340" b="2639"/>
          <a:stretch/>
        </p:blipFill>
        <p:spPr>
          <a:xfrm>
            <a:off x="3195637" y="2095499"/>
            <a:ext cx="5800725" cy="4457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ED6872-D800-4E7A-8151-31767B1992F7}"/>
              </a:ext>
            </a:extLst>
          </p:cNvPr>
          <p:cNvSpPr txBox="1"/>
          <p:nvPr/>
        </p:nvSpPr>
        <p:spPr>
          <a:xfrm>
            <a:off x="417853" y="1283716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 </a:t>
            </a:r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길 안내</a:t>
            </a:r>
            <a:endParaRPr lang="en-US" altLang="ko-KR" sz="2400" spc="-30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1C5B97-6C32-4F38-AE36-1C31D8EF5FFE}"/>
              </a:ext>
            </a:extLst>
          </p:cNvPr>
          <p:cNvSpPr/>
          <p:nvPr/>
        </p:nvSpPr>
        <p:spPr>
          <a:xfrm>
            <a:off x="210397" y="128051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702329" y="70969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ED6872-D800-4E7A-8151-31767B1992F7}"/>
              </a:ext>
            </a:extLst>
          </p:cNvPr>
          <p:cNvSpPr txBox="1"/>
          <p:nvPr/>
        </p:nvSpPr>
        <p:spPr>
          <a:xfrm>
            <a:off x="417853" y="1283716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거리 측정</a:t>
            </a:r>
            <a:endParaRPr lang="en-US" altLang="ko-KR" sz="2400" spc="-30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1C5B97-6C32-4F38-AE36-1C31D8EF5FFE}"/>
              </a:ext>
            </a:extLst>
          </p:cNvPr>
          <p:cNvSpPr/>
          <p:nvPr/>
        </p:nvSpPr>
        <p:spPr>
          <a:xfrm>
            <a:off x="210397" y="128051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15733D-62E2-4A0C-93D5-3F2B4DF2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745381"/>
            <a:ext cx="6715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8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702329" y="709696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CHOSUN NAVI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건물 정보 알림</a:t>
            </a:r>
            <a:endParaRPr lang="en-US" altLang="ko-KR" sz="2400" spc="-30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https://search.pstatic.net/common/?src=http%3A%2F%2Fblogfiles.naver.net%2FMjAxOTA3MThfMjc5%2FMDAxNTYzNDU5OTA2MzE4.MZyC1DZ8vGPP7hiyru-DwXCciEaNUxnNdhXWcwqN3p4g.j5QDMEMQG3r6tmEvk4txhFOxk9cwZEua2cELD_4xM3wg.JPEG.svc1133%2F17.jpg&amp;type=sc960_832">
            <a:extLst>
              <a:ext uri="{FF2B5EF4-FFF2-40B4-BE49-F238E27FC236}">
                <a16:creationId xmlns:a16="http://schemas.microsoft.com/office/drawing/2014/main" id="{3561092A-8031-434B-820E-E828EB2D2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118" y="2009775"/>
            <a:ext cx="5705882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FE55EB-FB2D-418D-B56D-AB6C66A8886F}"/>
              </a:ext>
            </a:extLst>
          </p:cNvPr>
          <p:cNvSpPr/>
          <p:nvPr/>
        </p:nvSpPr>
        <p:spPr>
          <a:xfrm>
            <a:off x="4914900" y="2133600"/>
            <a:ext cx="1028700" cy="28574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4F0D155-9271-4BDC-BEA2-AF9531B1F1AC}"/>
              </a:ext>
            </a:extLst>
          </p:cNvPr>
          <p:cNvSpPr/>
          <p:nvPr/>
        </p:nvSpPr>
        <p:spPr>
          <a:xfrm>
            <a:off x="6290933" y="2057399"/>
            <a:ext cx="381001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F08CDC8-3972-4D82-A186-541C85A93D6C}"/>
              </a:ext>
            </a:extLst>
          </p:cNvPr>
          <p:cNvSpPr/>
          <p:nvPr/>
        </p:nvSpPr>
        <p:spPr>
          <a:xfrm>
            <a:off x="4490708" y="1726331"/>
            <a:ext cx="1800225" cy="107696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052BEE-7C7A-42C8-B403-81FC1497C524}"/>
              </a:ext>
            </a:extLst>
          </p:cNvPr>
          <p:cNvSpPr/>
          <p:nvPr/>
        </p:nvSpPr>
        <p:spPr>
          <a:xfrm>
            <a:off x="6838950" y="1590675"/>
            <a:ext cx="5013514" cy="48577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D40E7-771E-45F3-8987-A11710276591}"/>
              </a:ext>
            </a:extLst>
          </p:cNvPr>
          <p:cNvSpPr txBox="1"/>
          <p:nvPr/>
        </p:nvSpPr>
        <p:spPr>
          <a:xfrm>
            <a:off x="5766400" y="1516018"/>
            <a:ext cx="12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CLICK!!</a:t>
            </a:r>
            <a:endParaRPr lang="ko-KR" altLang="en-US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A54954-A057-4C0B-833C-58E359CE4882}"/>
              </a:ext>
            </a:extLst>
          </p:cNvPr>
          <p:cNvSpPr/>
          <p:nvPr/>
        </p:nvSpPr>
        <p:spPr>
          <a:xfrm>
            <a:off x="6838950" y="2286000"/>
            <a:ext cx="501351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DF1EB-9FAC-4F34-9DE5-2A2E8F14B79E}"/>
              </a:ext>
            </a:extLst>
          </p:cNvPr>
          <p:cNvSpPr txBox="1"/>
          <p:nvPr/>
        </p:nvSpPr>
        <p:spPr>
          <a:xfrm>
            <a:off x="8481616" y="1613936"/>
            <a:ext cx="1485900" cy="605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국제관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888E21-B87C-4A01-9CA9-8184E317B2CA}"/>
              </a:ext>
            </a:extLst>
          </p:cNvPr>
          <p:cNvSpPr txBox="1"/>
          <p:nvPr/>
        </p:nvSpPr>
        <p:spPr>
          <a:xfrm>
            <a:off x="7000217" y="2571750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대외 </a:t>
            </a:r>
            <a:r>
              <a:rPr lang="ko-KR" altLang="en-US" sz="1400" dirty="0" err="1"/>
              <a:t>협력처</a:t>
            </a:r>
            <a:r>
              <a:rPr lang="en-US" altLang="ko-KR" sz="1400" dirty="0"/>
              <a:t>,</a:t>
            </a:r>
            <a:r>
              <a:rPr lang="ko-KR" altLang="en-US" sz="1400" dirty="0"/>
              <a:t> 국제 </a:t>
            </a:r>
            <a:r>
              <a:rPr lang="ko-KR" altLang="en-US" sz="1400" dirty="0" err="1"/>
              <a:t>협력팀</a:t>
            </a:r>
            <a:r>
              <a:rPr lang="en-US" altLang="ko-KR" sz="1400" dirty="0"/>
              <a:t>, </a:t>
            </a:r>
            <a:r>
              <a:rPr lang="ko-KR" altLang="en-US" sz="1400" dirty="0"/>
              <a:t>커피숍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몽누아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…….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86CFA-3984-4D17-BEF9-483539C1354C}"/>
              </a:ext>
            </a:extLst>
          </p:cNvPr>
          <p:cNvSpPr txBox="1"/>
          <p:nvPr/>
        </p:nvSpPr>
        <p:spPr>
          <a:xfrm>
            <a:off x="7000217" y="3429000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취업학생처</a:t>
            </a:r>
            <a:r>
              <a:rPr lang="en-US" altLang="ko-KR" sz="1400" dirty="0"/>
              <a:t>, </a:t>
            </a:r>
            <a:r>
              <a:rPr lang="ko-KR" altLang="en-US" sz="1400" dirty="0"/>
              <a:t>취업전략팀</a:t>
            </a:r>
            <a:r>
              <a:rPr lang="en-US" altLang="ko-KR" sz="1400" dirty="0"/>
              <a:t>, ESL</a:t>
            </a:r>
            <a:r>
              <a:rPr lang="ko-KR" altLang="en-US" sz="1400" dirty="0"/>
              <a:t>강의실</a:t>
            </a:r>
            <a:endParaRPr lang="en-US" altLang="ko-KR" sz="1400" dirty="0"/>
          </a:p>
          <a:p>
            <a:r>
              <a:rPr lang="en-US" altLang="ko-KR" sz="1400" dirty="0"/>
              <a:t>……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0E7D8-1499-4312-85E1-7E6594F56CAE}"/>
              </a:ext>
            </a:extLst>
          </p:cNvPr>
          <p:cNvSpPr txBox="1"/>
          <p:nvPr/>
        </p:nvSpPr>
        <p:spPr>
          <a:xfrm>
            <a:off x="7000217" y="4301431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취업학생처</a:t>
            </a:r>
            <a:r>
              <a:rPr lang="en-US" altLang="ko-KR" sz="1400" dirty="0"/>
              <a:t>, </a:t>
            </a:r>
            <a:r>
              <a:rPr lang="ko-KR" altLang="en-US" sz="1400" dirty="0"/>
              <a:t>양성평등센터</a:t>
            </a:r>
            <a:r>
              <a:rPr lang="en-US" altLang="ko-KR" sz="1400" dirty="0"/>
              <a:t>, </a:t>
            </a:r>
            <a:r>
              <a:rPr lang="ko-KR" altLang="en-US" sz="1400" dirty="0"/>
              <a:t>원스톱학생상담 센터</a:t>
            </a:r>
            <a:endParaRPr lang="en-US" altLang="ko-KR" sz="1400" dirty="0"/>
          </a:p>
          <a:p>
            <a:r>
              <a:rPr lang="en-US" altLang="ko-KR" sz="1400" dirty="0"/>
              <a:t>……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CF345-78FF-4664-8AAC-726CB5BF1657}"/>
              </a:ext>
            </a:extLst>
          </p:cNvPr>
          <p:cNvSpPr txBox="1"/>
          <p:nvPr/>
        </p:nvSpPr>
        <p:spPr>
          <a:xfrm>
            <a:off x="6992703" y="5173862"/>
            <a:ext cx="4706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층</a:t>
            </a:r>
            <a:endParaRPr lang="en-US" altLang="ko-KR" dirty="0"/>
          </a:p>
          <a:p>
            <a:r>
              <a:rPr lang="ko-KR" altLang="en-US" sz="1400" dirty="0"/>
              <a:t>언어교육원</a:t>
            </a:r>
            <a:r>
              <a:rPr lang="en-US" altLang="ko-KR" sz="1400" dirty="0"/>
              <a:t>, </a:t>
            </a:r>
            <a:r>
              <a:rPr lang="ko-KR" altLang="en-US" sz="1400" dirty="0"/>
              <a:t>한국어 학당</a:t>
            </a:r>
            <a:r>
              <a:rPr lang="en-US" altLang="ko-KR" sz="1400" dirty="0"/>
              <a:t>, </a:t>
            </a:r>
            <a:r>
              <a:rPr lang="ko-KR" altLang="en-US" sz="1400" dirty="0"/>
              <a:t>원장실</a:t>
            </a:r>
            <a:endParaRPr lang="en-US" altLang="ko-KR" sz="1400" dirty="0"/>
          </a:p>
          <a:p>
            <a:r>
              <a:rPr lang="en-US" altLang="ko-KR" sz="1400" dirty="0"/>
              <a:t>….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55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7" name="타원 6"/>
          <p:cNvSpPr/>
          <p:nvPr/>
        </p:nvSpPr>
        <p:spPr>
          <a:xfrm>
            <a:off x="3715922" y="444272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97125" y="444272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97248" y="4655233"/>
            <a:ext cx="3230696" cy="1353137"/>
            <a:chOff x="7200899" y="1753952"/>
            <a:chExt cx="2499978" cy="1348027"/>
          </a:xfrm>
        </p:grpSpPr>
        <p:sp>
          <p:nvSpPr>
            <p:cNvPr id="14" name="TextBox 13"/>
            <p:cNvSpPr txBox="1"/>
            <p:nvPr/>
          </p:nvSpPr>
          <p:spPr>
            <a:xfrm>
              <a:off x="7228106" y="1753952"/>
              <a:ext cx="760649" cy="3896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/>
                <a:t>Server</a:t>
              </a:r>
              <a:endParaRPr lang="ko-KR" altLang="en-US" sz="2000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00899" y="2106722"/>
              <a:ext cx="2499978" cy="9952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DB design </a:t>
              </a:r>
              <a:endParaRPr lang="en-US" altLang="ko-KR" sz="2000"/>
            </a:p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DB development</a:t>
              </a:r>
              <a:endParaRPr lang="en-US" altLang="ko-KR" sz="2000"/>
            </a:p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Interlink Server - DB</a:t>
              </a:r>
              <a:endParaRPr lang="en-US" altLang="ko-KR" sz="2000"/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8386019" y="4502631"/>
            <a:ext cx="3424981" cy="1429539"/>
            <a:chOff x="7200899" y="1680796"/>
            <a:chExt cx="2499976" cy="1429539"/>
          </a:xfrm>
        </p:grpSpPr>
        <p:sp>
          <p:nvSpPr>
            <p:cNvPr id="17" name="TextBox 16"/>
            <p:cNvSpPr txBox="1"/>
            <p:nvPr/>
          </p:nvSpPr>
          <p:spPr>
            <a:xfrm>
              <a:off x="7256330" y="1680796"/>
              <a:ext cx="75800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 b="1"/>
                <a:t>Client</a:t>
              </a:r>
              <a:endParaRPr lang="ko-KR" altLang="en-US" sz="2000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00899" y="2106724"/>
              <a:ext cx="2499976" cy="1003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/>
                <a:buChar char="•"/>
                <a:defRPr/>
              </a:pPr>
              <a:r>
                <a:rPr lang="en-US" altLang="ko-KR" sz="2000"/>
                <a:t>UI design</a:t>
              </a:r>
              <a:endParaRPr lang="en-US" altLang="ko-KR" sz="2000"/>
            </a:p>
            <a:p>
              <a:pPr marL="171450" indent="-171450">
                <a:buFont typeface="Arial"/>
                <a:buChar char="•"/>
                <a:defRPr/>
              </a:pPr>
              <a:r>
                <a:rPr lang="en-US" altLang="ko-KR" sz="2000"/>
                <a:t>Android development</a:t>
              </a:r>
              <a:endParaRPr lang="en-US" altLang="ko-KR" sz="2000"/>
            </a:p>
            <a:p>
              <a:pPr marL="171450" indent="-171450">
                <a:buFont typeface="Arial"/>
                <a:buChar char="•"/>
                <a:defRPr/>
              </a:pPr>
              <a:r>
                <a:rPr lang="en-US" altLang="ko-KR" sz="2000"/>
                <a:t>Interlink Server - Android</a:t>
              </a:r>
              <a:endParaRPr lang="en-US" altLang="ko-KR" sz="20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75735" y="5082958"/>
            <a:ext cx="12211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정정현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1760" y="5084654"/>
            <a:ext cx="12211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최은지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27120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프로젝트 과정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4" y="676096"/>
            <a:ext cx="472178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Lorem Ipsum is simply dummy text of the printing and typesetting industry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1275904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역할 분담</a:t>
            </a:r>
            <a:endParaRPr lang="ko-KR" altLang="en-US" sz="2400" spc="-3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715922" y="2210238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6197125" y="2210238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 rot="0">
            <a:off x="8290511" y="2331755"/>
            <a:ext cx="3618738" cy="1552538"/>
            <a:chOff x="7200899" y="1795085"/>
            <a:chExt cx="2499978" cy="1317706"/>
          </a:xfrm>
        </p:grpSpPr>
        <p:sp>
          <p:nvSpPr>
            <p:cNvPr id="48" name="TextBox 47"/>
            <p:cNvSpPr txBox="1"/>
            <p:nvPr/>
          </p:nvSpPr>
          <p:spPr>
            <a:xfrm>
              <a:off x="7266735" y="1795085"/>
              <a:ext cx="386344" cy="3314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2000" b="1"/>
                <a:t>AR</a:t>
              </a:r>
              <a:endParaRPr lang="ko-KR" altLang="en-US" sz="200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00899" y="2106724"/>
              <a:ext cx="2499978" cy="1006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Make AR navigation using unity</a:t>
              </a:r>
              <a:endParaRPr lang="en-US" altLang="ko-KR" sz="2000"/>
            </a:p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Interlink Unity – Android</a:t>
              </a:r>
              <a:endParaRPr lang="en-US" altLang="ko-KR" sz="2000"/>
            </a:p>
            <a:p>
              <a:pPr algn="just">
                <a:defRPr/>
              </a:pPr>
              <a:endParaRPr lang="en-US" altLang="ko-KR" sz="120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75735" y="2850471"/>
            <a:ext cx="12211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박천송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61760" y="2852167"/>
            <a:ext cx="122110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b="1">
                <a:solidFill>
                  <a:schemeClr val="bg1"/>
                </a:solidFill>
              </a:rPr>
              <a:t>추연학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grpSp>
        <p:nvGrpSpPr>
          <p:cNvPr id="52" name="그룹 51"/>
          <p:cNvGrpSpPr/>
          <p:nvPr/>
        </p:nvGrpSpPr>
        <p:grpSpPr>
          <a:xfrm rot="0">
            <a:off x="97183" y="2416963"/>
            <a:ext cx="3618738" cy="1534007"/>
            <a:chOff x="7200899" y="1811251"/>
            <a:chExt cx="2499978" cy="1301978"/>
          </a:xfrm>
        </p:grpSpPr>
        <p:sp>
          <p:nvSpPr>
            <p:cNvPr id="53" name="TextBox 52"/>
            <p:cNvSpPr txBox="1"/>
            <p:nvPr/>
          </p:nvSpPr>
          <p:spPr>
            <a:xfrm>
              <a:off x="7254838" y="1811251"/>
              <a:ext cx="385081" cy="331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altLang="ko-KR" sz="2000" b="1"/>
                <a:t>AR</a:t>
              </a:r>
              <a:endParaRPr lang="ko-KR" altLang="en-US" sz="2000" b="1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00899" y="2106722"/>
              <a:ext cx="2499978" cy="1006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Make AR navigation using unity</a:t>
              </a:r>
              <a:endParaRPr lang="en-US" altLang="ko-KR" sz="2000"/>
            </a:p>
            <a:p>
              <a:pPr marL="171450" indent="-171450" algn="just">
                <a:buFont typeface="Arial"/>
                <a:buChar char="•"/>
                <a:defRPr/>
              </a:pPr>
              <a:r>
                <a:rPr lang="en-US" altLang="ko-KR" sz="2000"/>
                <a:t>Interlink Unity – Android</a:t>
              </a:r>
              <a:endParaRPr lang="en-US" altLang="ko-KR" sz="2000"/>
            </a:p>
            <a:p>
              <a:pPr algn="just">
                <a:defRPr/>
              </a:pPr>
              <a:endParaRPr lang="en-US" altLang="ko-KR"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27120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</a:rPr>
              <a:t>프로젝트 과정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5104" y="676096"/>
            <a:ext cx="472178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Lorem Ipsum is simply dummy text of the printing and typesetting industry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6" y="1264666"/>
            <a:ext cx="1323529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+mn-ea"/>
              </a:rPr>
              <a:t>개발 계획 </a:t>
            </a:r>
            <a:endParaRPr lang="ko-KR" altLang="en-US" sz="2400" spc="-30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066799" y="1914037"/>
          <a:ext cx="9991721" cy="4467713"/>
        </p:xfrm>
        <a:graphic>
          <a:graphicData uri="http://schemas.openxmlformats.org/drawingml/2006/table">
            <a:tbl>
              <a:tblGrid>
                <a:gridCol w="4212920"/>
                <a:gridCol w="325611"/>
                <a:gridCol w="325611"/>
                <a:gridCol w="326303"/>
                <a:gridCol w="326303"/>
                <a:gridCol w="325611"/>
                <a:gridCol w="325611"/>
                <a:gridCol w="326303"/>
                <a:gridCol w="326303"/>
                <a:gridCol w="325611"/>
                <a:gridCol w="325611"/>
                <a:gridCol w="326303"/>
                <a:gridCol w="326303"/>
                <a:gridCol w="325611"/>
                <a:gridCol w="325611"/>
                <a:gridCol w="326303"/>
                <a:gridCol w="326303"/>
                <a:gridCol w="563489"/>
              </a:tblGrid>
              <a:tr h="267758">
                <a:tc rowSpan="3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Details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gridSpan="16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Period of execution(Month) (Plan : ⇨)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rowSpan="3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Etc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26388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03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04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05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06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1738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1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2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3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4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1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2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3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4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1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2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3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4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1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2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3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700" b="1" kern="0" spc="0">
                          <a:solidFill>
                            <a:srgbClr val="ff0000"/>
                          </a:solidFill>
                          <a:effectLst/>
                          <a:latin typeface="바탕체"/>
                          <a:ea typeface="바탕체"/>
                        </a:rPr>
                        <a:t>4</a:t>
                      </a:r>
                      <a:endParaRPr lang="en-US" sz="700" b="1" kern="0" spc="0">
                        <a:solidFill>
                          <a:srgbClr val="ff0000"/>
                        </a:solidFill>
                        <a:effectLst/>
                        <a:latin typeface="한컴바탕"/>
                        <a:ea typeface="바탕체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6129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Project topic selection and planning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Market research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Unity and C# studying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AR Navigation development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Server back-end development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Android front-end development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Module integration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413748">
                <a:tc>
                  <a:txBody>
                    <a:bodyPr vert="horz" lIns="17907" tIns="17907" rIns="17907" bIns="17907" anchor="ctr" anchorCtr="0"/>
                    <a:p>
                      <a:pPr marL="6350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Testing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566129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Complete the work distributed server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  <a:tr h="310383"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바탕체"/>
                          <a:ea typeface="바탕체"/>
                        </a:rPr>
                        <a:t>Create the result report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17907" tIns="17907" rIns="17907" bIns="17907" anchor="ctr" anchorCtr="0"/>
                    <a:p>
                      <a:pPr marL="0" marR="0" indent="0"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B14F40-A413-4073-B8BA-EC060804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1847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594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6048" y="664746"/>
            <a:ext cx="15352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EXPECTED EFFECT</a:t>
            </a:r>
            <a:endParaRPr lang="ko-KR" altLang="en-US" sz="1100">
              <a:solidFill>
                <a:schemeClr val="bg1"/>
              </a:solidFill>
              <a:latin typeface="Arial Nov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5104" y="101916"/>
            <a:ext cx="19785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HY헤드라인M"/>
                <a:ea typeface="HY헤드라인M"/>
              </a:rPr>
              <a:t>기대 효과</a:t>
            </a:r>
            <a:endParaRPr lang="ko-KR" altLang="en-US" sz="36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7012" y="1952930"/>
            <a:ext cx="2438095" cy="2438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8670" r="1780" b="15750"/>
          <a:stretch>
            <a:fillRect/>
          </a:stretch>
        </p:blipFill>
        <p:spPr>
          <a:xfrm>
            <a:off x="5883638" y="2038350"/>
            <a:ext cx="3152801" cy="2352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275" y="4883614"/>
            <a:ext cx="11096625" cy="1067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altLang="ko-KR" sz="3200">
                <a:latin typeface="휴먼모음T"/>
                <a:ea typeface="휴먼모음T"/>
              </a:rPr>
              <a:t>AR </a:t>
            </a:r>
            <a:r>
              <a:rPr lang="ko-KR" altLang="en-US" sz="3200">
                <a:latin typeface="휴먼모음T"/>
                <a:ea typeface="휴먼모음T"/>
              </a:rPr>
              <a:t>기술을 통해 사용자 시점에서 길 찾기 가능</a:t>
            </a:r>
            <a:endParaRPr lang="en-US" altLang="ko-KR" sz="3200">
              <a:latin typeface="휴먼모음T"/>
              <a:ea typeface="휴먼모음T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ko-KR" altLang="en-US" sz="3200">
                <a:latin typeface="휴먼모음T"/>
                <a:ea typeface="휴먼모음T"/>
              </a:rPr>
              <a:t>교내 다양한 정보를 통한 목적지 설정으로 인한 편의성 제공</a:t>
            </a:r>
            <a:endParaRPr lang="ko-KR" altLang="en-US" sz="3200">
              <a:latin typeface="휴먼모음T"/>
              <a:ea typeface="휴먼모음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215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14266" y="533883"/>
            <a:ext cx="2558524" cy="1092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spc="-30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6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729726" y="2549597"/>
            <a:ext cx="2293756" cy="696523"/>
            <a:chOff x="294640" y="3596640"/>
            <a:chExt cx="2293756" cy="696523"/>
          </a:xfrm>
        </p:grpSpPr>
        <p:sp>
          <p:nvSpPr>
            <p:cNvPr id="4" name="TextBox 3"/>
            <p:cNvSpPr txBox="1"/>
            <p:nvPr/>
          </p:nvSpPr>
          <p:spPr>
            <a:xfrm>
              <a:off x="294640" y="3596640"/>
              <a:ext cx="476139" cy="696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개발 동기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714266" y="3303479"/>
            <a:ext cx="2973429" cy="707886"/>
            <a:chOff x="294640" y="3596640"/>
            <a:chExt cx="2973429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472549" cy="6951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23002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소개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729726" y="4076066"/>
            <a:ext cx="2957968" cy="707886"/>
            <a:chOff x="310100" y="3502324"/>
            <a:chExt cx="2957968" cy="707886"/>
          </a:xfrm>
        </p:grpSpPr>
        <p:sp>
          <p:nvSpPr>
            <p:cNvPr id="14" name="TextBox 13"/>
            <p:cNvSpPr txBox="1"/>
            <p:nvPr/>
          </p:nvSpPr>
          <p:spPr>
            <a:xfrm>
              <a:off x="310100" y="3502324"/>
              <a:ext cx="476139" cy="6940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3" y="3594657"/>
              <a:ext cx="230029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과정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714266" y="4848653"/>
            <a:ext cx="2293756" cy="707886"/>
            <a:chOff x="294640" y="3596640"/>
            <a:chExt cx="2293756" cy="707886"/>
          </a:xfrm>
        </p:grpSpPr>
        <p:sp>
          <p:nvSpPr>
            <p:cNvPr id="23" name="TextBox 22"/>
            <p:cNvSpPr txBox="1"/>
            <p:nvPr/>
          </p:nvSpPr>
          <p:spPr>
            <a:xfrm>
              <a:off x="294640" y="3596640"/>
              <a:ext cx="481222" cy="6929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394" y="3688973"/>
              <a:ext cx="16335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기대 효과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729726" y="5602535"/>
            <a:ext cx="1420119" cy="707886"/>
            <a:chOff x="294640" y="3596640"/>
            <a:chExt cx="1420119" cy="707886"/>
          </a:xfrm>
        </p:grpSpPr>
        <p:sp>
          <p:nvSpPr>
            <p:cNvPr id="29" name="TextBox 28"/>
            <p:cNvSpPr txBox="1"/>
            <p:nvPr/>
          </p:nvSpPr>
          <p:spPr>
            <a:xfrm>
              <a:off x="294640" y="3596640"/>
              <a:ext cx="481222" cy="6915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3394" y="3688973"/>
              <a:ext cx="771365" cy="5135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Q&amp;A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90164" y="3021260"/>
            <a:ext cx="2436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052709" y="0"/>
            <a:ext cx="2225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369301" y="741215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CURRENT PROBLEMS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528682" y="1636755"/>
            <a:ext cx="11058716" cy="4998099"/>
            <a:chOff x="-1024228" y="5390664"/>
            <a:chExt cx="6610998" cy="499809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2399552" y="6264557"/>
              <a:ext cx="3187218" cy="412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solidFill>
                    <a:srgbClr val="393939"/>
                  </a:solidFill>
                </a:rPr>
                <a:t>여러 단과 대학교의 위치는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?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2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solidFill>
                    <a:srgbClr val="393939"/>
                  </a:solidFill>
                </a:rPr>
                <a:t>목적지에 가기 위한 가장 가까운 길은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?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2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ko-KR" altLang="en-US" sz="2400" spc="-150" dirty="0">
                  <a:solidFill>
                    <a:srgbClr val="393939"/>
                  </a:solidFill>
                </a:rPr>
                <a:t>본관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2400" spc="-150" dirty="0">
                  <a:solidFill>
                    <a:srgbClr val="393939"/>
                  </a:solidFill>
                </a:rPr>
                <a:t>국제관이 </a:t>
              </a:r>
              <a:r>
                <a:rPr lang="ko-KR" altLang="en-US" sz="2400" spc="-150" dirty="0" err="1">
                  <a:solidFill>
                    <a:srgbClr val="393939"/>
                  </a:solidFill>
                </a:rPr>
                <a:t>어디에요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?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2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2400" spc="-150" dirty="0">
                  <a:solidFill>
                    <a:srgbClr val="393939"/>
                  </a:solidFill>
                </a:rPr>
                <a:t>O </a:t>
              </a:r>
              <a:r>
                <a:rPr lang="en-US" altLang="ko-KR" sz="2400" spc="-150" dirty="0" err="1">
                  <a:solidFill>
                    <a:srgbClr val="393939"/>
                  </a:solidFill>
                </a:rPr>
                <a:t>O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 </a:t>
              </a:r>
              <a:r>
                <a:rPr lang="ko-KR" altLang="en-US" sz="2400" spc="-150" dirty="0">
                  <a:solidFill>
                    <a:srgbClr val="393939"/>
                  </a:solidFill>
                </a:rPr>
                <a:t>교수님에게 찾아가려면 어디로 가야하나요</a:t>
              </a:r>
              <a:r>
                <a:rPr lang="en-US" altLang="ko-KR" sz="2400" spc="-150" dirty="0">
                  <a:solidFill>
                    <a:srgbClr val="393939"/>
                  </a:solidFill>
                </a:rPr>
                <a:t>?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ko-KR" sz="2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ko-KR" altLang="en-US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-1024228" y="5390664"/>
              <a:ext cx="61994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신입생뿐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 아니라 재학생</a:t>
              </a:r>
              <a:r>
                <a:rPr lang="en-US" altLang="ko-KR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spc="-150" dirty="0">
                  <a:solidFill>
                    <a:srgbClr val="393939"/>
                  </a:solidFill>
                  <a:latin typeface="+mj-ea"/>
                  <a:ea typeface="+mj-ea"/>
                </a:rPr>
                <a:t>조선대 초행길 방문객들도  힘든 길 찾기</a:t>
              </a:r>
              <a:endParaRPr lang="en-US" altLang="ko-KR" sz="2800" spc="-150" dirty="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ctr"/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내용 개체 틀 2">
            <a:extLst>
              <a:ext uri="{FF2B5EF4-FFF2-40B4-BE49-F238E27FC236}">
                <a16:creationId xmlns:a16="http://schemas.microsoft.com/office/drawing/2014/main" id="{F045ACAC-33A4-421C-99F9-D9A8C128A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9" y="2403847"/>
            <a:ext cx="5564146" cy="414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079486" y="740557"/>
            <a:ext cx="1592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CURRENT PROBLEMS</a:t>
            </a:r>
          </a:p>
          <a:p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284834" y="1322428"/>
            <a:ext cx="5197622" cy="1019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68EEA6-B69F-45F6-8AE6-86E55FC7E234}"/>
              </a:ext>
            </a:extLst>
          </p:cNvPr>
          <p:cNvSpPr/>
          <p:nvPr/>
        </p:nvSpPr>
        <p:spPr>
          <a:xfrm>
            <a:off x="284833" y="1613802"/>
            <a:ext cx="5197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pc="-15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기존에 존재하는 학교 지도</a:t>
            </a:r>
            <a:r>
              <a:rPr lang="en-US" altLang="ko-KR" spc="-15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&amp; </a:t>
            </a:r>
            <a:r>
              <a:rPr lang="ko-KR" altLang="en-US" spc="-15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온라인 상 지도</a:t>
            </a:r>
            <a:endParaRPr lang="en-US" altLang="ko-KR" spc="-150" dirty="0">
              <a:solidFill>
                <a:srgbClr val="39393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E1D76D3-2851-4F32-BC47-C3E6BDF7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28" y="2288285"/>
            <a:ext cx="5197621" cy="38291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14C1294-9AF6-410A-8035-B5FE49A6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0" r="1305" b="8371"/>
          <a:stretch/>
        </p:blipFill>
        <p:spPr>
          <a:xfrm>
            <a:off x="6572249" y="1613802"/>
            <a:ext cx="4752975" cy="44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1079486" y="664974"/>
            <a:ext cx="1592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CURRENT PROBLEMS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008B03C-DDF9-4272-B672-0457BF0EDB7C}"/>
              </a:ext>
            </a:extLst>
          </p:cNvPr>
          <p:cNvGrpSpPr/>
          <p:nvPr/>
        </p:nvGrpSpPr>
        <p:grpSpPr>
          <a:xfrm>
            <a:off x="5443621" y="3533786"/>
            <a:ext cx="1268532" cy="1368222"/>
            <a:chOff x="5561853" y="3361066"/>
            <a:chExt cx="1268532" cy="1368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C5932-7F6B-4D39-B32B-EBD2F611A19E}"/>
                </a:ext>
              </a:extLst>
            </p:cNvPr>
            <p:cNvSpPr txBox="1"/>
            <p:nvPr/>
          </p:nvSpPr>
          <p:spPr>
            <a:xfrm>
              <a:off x="6339521" y="3361066"/>
              <a:ext cx="448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3091FA-2614-4DFE-A4B2-8BF951AAB535}"/>
                </a:ext>
              </a:extLst>
            </p:cNvPr>
            <p:cNvSpPr txBox="1"/>
            <p:nvPr/>
          </p:nvSpPr>
          <p:spPr>
            <a:xfrm>
              <a:off x="5561853" y="4206068"/>
              <a:ext cx="448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699C4B-4B07-4A0A-9ABE-73B29CB2AA46}"/>
                </a:ext>
              </a:extLst>
            </p:cNvPr>
            <p:cNvSpPr txBox="1"/>
            <p:nvPr/>
          </p:nvSpPr>
          <p:spPr>
            <a:xfrm>
              <a:off x="6382262" y="4206068"/>
              <a:ext cx="4481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지도의 문제점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1E0D5-13A8-47CF-8A6B-12056EBF34EB}"/>
              </a:ext>
            </a:extLst>
          </p:cNvPr>
          <p:cNvSpPr txBox="1"/>
          <p:nvPr/>
        </p:nvSpPr>
        <p:spPr>
          <a:xfrm>
            <a:off x="339536" y="2309573"/>
            <a:ext cx="1089043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+mj-ea"/>
                <a:ea typeface="+mj-ea"/>
              </a:rPr>
              <a:t>고정적인 지도</a:t>
            </a:r>
            <a:endParaRPr lang="en-US" altLang="ko-KR" sz="2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393939"/>
                </a:solidFill>
                <a:latin typeface="+mj-ea"/>
              </a:rPr>
              <a:t>자신의 현재 위치와 가고자 하는 방향에 대해 정확히 알기 어렵다</a:t>
            </a:r>
            <a:r>
              <a:rPr lang="en-US" altLang="ko-KR" sz="2800" spc="-150" dirty="0">
                <a:solidFill>
                  <a:srgbClr val="393939"/>
                </a:solidFill>
                <a:latin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393939"/>
                </a:solidFill>
                <a:latin typeface="+mj-ea"/>
              </a:rPr>
              <a:t>지도에는 나와 있지 않은 루트</a:t>
            </a:r>
            <a:endParaRPr lang="en-US" altLang="ko-KR" sz="2800" spc="-150" dirty="0">
              <a:solidFill>
                <a:srgbClr val="393939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spc="-150" dirty="0">
                <a:solidFill>
                  <a:srgbClr val="393939"/>
                </a:solidFill>
                <a:latin typeface="+mj-ea"/>
              </a:rPr>
              <a:t>학교 사이트에 접속 해야 하는 번거로움</a:t>
            </a:r>
            <a:endParaRPr lang="en-US" altLang="ko-KR" sz="2800" spc="-150" dirty="0">
              <a:solidFill>
                <a:srgbClr val="393939"/>
              </a:solidFill>
              <a:latin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934083" y="677430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CHSUN NAVI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소개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내용 개체 틀 11">
            <a:extLst>
              <a:ext uri="{FF2B5EF4-FFF2-40B4-BE49-F238E27FC236}">
                <a16:creationId xmlns:a16="http://schemas.microsoft.com/office/drawing/2014/main" id="{4CA6D078-9DED-43B7-9E68-C306993F3E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7" y="2540000"/>
            <a:ext cx="3525212" cy="22517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C1CB78B-71BF-41C2-A6B0-04F8C8F75B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80" y="2539999"/>
            <a:ext cx="3525214" cy="2251729"/>
          </a:xfrm>
          <a:prstGeom prst="rect">
            <a:avLst/>
          </a:prstGeom>
        </p:spPr>
      </p:pic>
      <p:sp>
        <p:nvSpPr>
          <p:cNvPr id="29" name="덧셈 기호 13">
            <a:extLst>
              <a:ext uri="{FF2B5EF4-FFF2-40B4-BE49-F238E27FC236}">
                <a16:creationId xmlns:a16="http://schemas.microsoft.com/office/drawing/2014/main" id="{7FF0204D-B643-48D8-B795-7FD7EAB6AD1F}"/>
              </a:ext>
            </a:extLst>
          </p:cNvPr>
          <p:cNvSpPr/>
          <p:nvPr/>
        </p:nvSpPr>
        <p:spPr>
          <a:xfrm>
            <a:off x="5112512" y="3125136"/>
            <a:ext cx="1081454" cy="1081453"/>
          </a:xfrm>
          <a:prstGeom prst="mathPlus">
            <a:avLst>
              <a:gd name="adj1" fmla="val 18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5283-0DAF-4BCB-AEDE-938CE607EA1E}"/>
              </a:ext>
            </a:extLst>
          </p:cNvPr>
          <p:cNvSpPr txBox="1"/>
          <p:nvPr/>
        </p:nvSpPr>
        <p:spPr>
          <a:xfrm>
            <a:off x="3191027" y="5605397"/>
            <a:ext cx="541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증강현실을 이용한 보행자 네비게이션</a:t>
            </a: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434</ep:Words>
  <ep:PresentationFormat>와이드스크린</ep:PresentationFormat>
  <ep:Paragraphs>167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pc</cp:lastModifiedBy>
  <dcterms:modified xsi:type="dcterms:W3CDTF">2021-04-08T11:13:41.353</dcterms:modified>
  <cp:revision>44</cp:revision>
  <dc:title>PowerPoint 프레젠테이션</dc:title>
  <cp:version>1000.0000.01</cp:version>
</cp:coreProperties>
</file>